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62" r:id="rId4"/>
    <p:sldId id="358" r:id="rId5"/>
    <p:sldId id="359" r:id="rId6"/>
    <p:sldId id="366" r:id="rId7"/>
    <p:sldId id="365" r:id="rId8"/>
    <p:sldId id="367" r:id="rId9"/>
    <p:sldId id="368" r:id="rId10"/>
    <p:sldId id="369" r:id="rId11"/>
    <p:sldId id="364" r:id="rId12"/>
    <p:sldId id="363" r:id="rId13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5865"/>
  </p:normalViewPr>
  <p:slideViewPr>
    <p:cSldViewPr snapToGrid="0" showGuides="1">
      <p:cViewPr varScale="1">
        <p:scale>
          <a:sx n="111" d="100"/>
          <a:sy n="111" d="100"/>
        </p:scale>
        <p:origin x="1116" y="96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Экстраполятор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Лист1!$B$2:$B$6</c:f>
              <c:numCache>
                <c:formatCode>0%</c:formatCode>
                <c:ptCount val="5"/>
                <c:pt idx="0">
                  <c:v>0.12</c:v>
                </c:pt>
                <c:pt idx="1">
                  <c:v>0.06</c:v>
                </c:pt>
                <c:pt idx="2">
                  <c:v>0.18</c:v>
                </c:pt>
                <c:pt idx="3">
                  <c:v>0.05</c:v>
                </c:pt>
                <c:pt idx="4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ARIMA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Лист1!$C$2:$C$6</c:f>
              <c:numCache>
                <c:formatCode>0%</c:formatCode>
                <c:ptCount val="5"/>
                <c:pt idx="0">
                  <c:v>0.09</c:v>
                </c:pt>
                <c:pt idx="1">
                  <c:v>0.1</c:v>
                </c:pt>
                <c:pt idx="2">
                  <c:v>0.12</c:v>
                </c:pt>
                <c:pt idx="3">
                  <c:v>0.08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u1z1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Задача 09</a:t>
            </a:r>
          </a:p>
          <a:p>
            <a:r>
              <a:rPr lang="ru-RU" dirty="0"/>
              <a:t>Сервис автоматизации составления графика работы врачей-рентгенологов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>
            <a:grpSpLocks noChangeAspect="1"/>
          </p:cNvGrpSpPr>
          <p:nvPr/>
        </p:nvGrpSpPr>
        <p:grpSpPr>
          <a:xfrm>
            <a:off x="8241532" y="1015186"/>
            <a:ext cx="3528925" cy="860746"/>
            <a:chOff x="909086" y="5229585"/>
            <a:chExt cx="2450642" cy="597740"/>
          </a:xfrm>
        </p:grpSpPr>
        <p:sp>
          <p:nvSpPr>
            <p:cNvPr id="12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648" y="1016000"/>
            <a:ext cx="9980705" cy="516096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врача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55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1186573"/>
            <a:ext cx="11560175" cy="481981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Экспорт из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703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Главные критерии оценки</a:t>
            </a:r>
            <a:r>
              <a:rPr lang="en-US" dirty="0" smtClean="0"/>
              <a:t>: </a:t>
            </a:r>
            <a:r>
              <a:rPr lang="ru-RU" dirty="0" smtClean="0"/>
              <a:t>точность предикативной модели, рациональность составления расписания, гибкость приложения.</a:t>
            </a:r>
            <a:r>
              <a:rPr lang="ru-RU" dirty="0"/>
              <a:t> </a:t>
            </a:r>
            <a:r>
              <a:rPr lang="ru-RU" dirty="0" smtClean="0"/>
              <a:t>Полученное в ходе разработки решение удовлетворяет поставленным в задаче условиям.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	Внедрение решения позволит упростить задачи прогнозирования количества исследований, построения графика и обмена информацией между сотрудниками и начальством.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оценки. Ожидаемый эффект.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41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Артем Ковров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Соколов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Лев Савин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Жеребятин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Владислав Панаргин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B1B8C061-F848-E0CB-10DC-B8A8D9896D6D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6" b="15376"/>
          <a:stretch>
            <a:fillRect/>
          </a:stretch>
        </p:blipFill>
        <p:spPr>
          <a:xfrm>
            <a:off x="936625" y="1522413"/>
            <a:ext cx="1536700" cy="1439862"/>
          </a:xfrm>
        </p:spPr>
      </p:pic>
      <p:pic>
        <p:nvPicPr>
          <p:cNvPr id="25" name="Рисунок 2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t="599" r="4703" b="-599"/>
          <a:stretch/>
        </p:blipFill>
        <p:spPr>
          <a:xfrm>
            <a:off x="3133725" y="1522413"/>
            <a:ext cx="1535113" cy="1439862"/>
          </a:xfrm>
        </p:spPr>
      </p:pic>
      <p:pic>
        <p:nvPicPr>
          <p:cNvPr id="26" name="Рисунок 25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3760"/>
          <a:stretch>
            <a:fillRect/>
          </a:stretch>
        </p:blipFill>
        <p:spPr>
          <a:xfrm>
            <a:off x="5332413" y="1522413"/>
            <a:ext cx="1536700" cy="1439862"/>
          </a:xfrm>
        </p:spPr>
      </p:pic>
      <p:pic>
        <p:nvPicPr>
          <p:cNvPr id="28" name="Рисунок 27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13264" r="-561" b="29674"/>
          <a:stretch/>
        </p:blipFill>
        <p:spPr>
          <a:xfrm>
            <a:off x="7518400" y="1522413"/>
            <a:ext cx="1536700" cy="1439862"/>
          </a:xfrm>
        </p:spPr>
      </p:pic>
      <p:pic>
        <p:nvPicPr>
          <p:cNvPr id="24" name="Рисунок 23"/>
          <p:cNvPicPr>
            <a:picLocks noGrp="1" noChangeAspect="1"/>
          </p:cNvPicPr>
          <p:nvPr>
            <p:ph type="pic" sz="quarter" idx="429496729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7" b="18747"/>
          <a:stretch>
            <a:fillRect/>
          </a:stretch>
        </p:blipFill>
        <p:spPr>
          <a:xfrm>
            <a:off x="9696450" y="1522413"/>
            <a:ext cx="1535113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</a:t>
            </a:r>
            <a:r>
              <a:rPr lang="en-US" dirty="0" smtClean="0">
                <a:latin typeface="+mn-lt"/>
              </a:rPr>
              <a:t>u1z1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380" y="4264316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 err="1" smtClean="0"/>
              <a:t>тимлид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@</a:t>
            </a:r>
            <a:r>
              <a:rPr lang="en-US" dirty="0" err="1" smtClean="0"/>
              <a:t>sinnerreal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89167453753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ru-RU" dirty="0" smtClean="0"/>
              <a:t>алгоритм графика</a:t>
            </a:r>
            <a:endParaRPr lang="ru-RU" dirty="0"/>
          </a:p>
          <a:p>
            <a:r>
              <a:rPr lang="en-US" dirty="0" smtClean="0"/>
              <a:t>@</a:t>
            </a:r>
            <a:r>
              <a:rPr lang="de-DE" dirty="0" err="1"/>
              <a:t>IlyaGIGach</a:t>
            </a:r>
            <a:endParaRPr lang="ru-RU" dirty="0"/>
          </a:p>
          <a:p>
            <a:r>
              <a:rPr lang="en-US" dirty="0" smtClean="0"/>
              <a:t>89152461561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бэкэнд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whitespace_lion</a:t>
            </a:r>
            <a:endParaRPr lang="ru-RU" dirty="0"/>
          </a:p>
          <a:p>
            <a:r>
              <a:rPr lang="en-US" dirty="0"/>
              <a:t>8</a:t>
            </a:r>
            <a:r>
              <a:rPr lang="ru-RU" dirty="0" smtClean="0"/>
              <a:t>9267243301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редикативный алгоритм</a:t>
            </a:r>
            <a:endParaRPr lang="ru-RU" dirty="0"/>
          </a:p>
          <a:p>
            <a:r>
              <a:rPr lang="en-US" dirty="0" smtClean="0"/>
              <a:t>@</a:t>
            </a:r>
            <a:r>
              <a:rPr lang="en-US" dirty="0" err="1" smtClean="0"/>
              <a:t>Fegren</a:t>
            </a:r>
            <a:endParaRPr lang="ru-RU" dirty="0"/>
          </a:p>
          <a:p>
            <a:r>
              <a:rPr lang="en-US" dirty="0" smtClean="0"/>
              <a:t>89032817198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фронтенд</a:t>
            </a:r>
            <a:endParaRPr lang="ru-RU" dirty="0"/>
          </a:p>
          <a:p>
            <a:r>
              <a:rPr lang="en-US" dirty="0" smtClean="0"/>
              <a:t>@Gaknas</a:t>
            </a:r>
            <a:endParaRPr lang="ru-RU" dirty="0"/>
          </a:p>
          <a:p>
            <a:r>
              <a:rPr lang="ru-RU" dirty="0" smtClean="0"/>
              <a:t>89852877754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Выбор предиктивного алгоритма</a:t>
            </a:r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3586" y="2341832"/>
            <a:ext cx="3009018" cy="2529911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В ходе исследования доступных вариантов были выбраны три варианта</a:t>
            </a:r>
            <a:r>
              <a:rPr lang="en-US" dirty="0" smtClean="0"/>
              <a:t>: </a:t>
            </a:r>
            <a:r>
              <a:rPr lang="ru-RU" dirty="0" smtClean="0"/>
              <a:t>рекуррентная нейронная сеть </a:t>
            </a:r>
            <a:r>
              <a:rPr lang="en-US" dirty="0" smtClean="0"/>
              <a:t>LSTM</a:t>
            </a:r>
            <a:r>
              <a:rPr lang="ru-RU" dirty="0" smtClean="0"/>
              <a:t>, экстраполятор на полиномах Чебышева и модель </a:t>
            </a:r>
            <a:r>
              <a:rPr lang="en-US" dirty="0" smtClean="0"/>
              <a:t>ARIMA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2097086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Рекуррентная нейронная сеть показала свою неэффективность в самом начале разработки ввиду нехватки исторических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954097"/>
            <a:ext cx="4902200" cy="85700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/>
              <a:t>Экстраполятор на полиномах Чебышева был более эффективным, однако погрешности на некоторых временных отсчетах значительно превышали допустимую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842238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Модель </a:t>
            </a:r>
            <a:r>
              <a:rPr lang="en-US" dirty="0" smtClean="0"/>
              <a:t>ARIMA </a:t>
            </a:r>
            <a:r>
              <a:rPr lang="ru-RU" dirty="0" smtClean="0"/>
              <a:t>показала наилучшие результаты из трех выбранных алгоритмов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208892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90777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78701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Динамика погрешности </a:t>
            </a:r>
            <a:br>
              <a:rPr lang="ru-RU" dirty="0" smtClean="0"/>
            </a:br>
            <a:r>
              <a:rPr lang="ru-RU" dirty="0" smtClean="0"/>
              <a:t>предиктивных алгоритмов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Как можно видеть, модель </a:t>
            </a:r>
            <a:r>
              <a:rPr lang="en-US" dirty="0" smtClean="0"/>
              <a:t>ARIMA </a:t>
            </a:r>
            <a:r>
              <a:rPr lang="ru-RU" dirty="0" smtClean="0"/>
              <a:t>показывает более стабильные и точные результаты</a:t>
            </a:r>
            <a:endParaRPr lang="ru-RU" dirty="0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69061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184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ARIMA (</a:t>
            </a:r>
            <a:r>
              <a:rPr lang="ru-RU" dirty="0" err="1"/>
              <a:t>авторегрессионное</a:t>
            </a:r>
            <a:r>
              <a:rPr lang="ru-RU" dirty="0"/>
              <a:t> интегрированное скользящее среднее) — широко используемый статистический </a:t>
            </a:r>
            <a:r>
              <a:rPr lang="ru-RU" dirty="0" smtClean="0"/>
              <a:t>метод прогнозирования временных рядов.</a:t>
            </a:r>
            <a:endParaRPr lang="en-US" dirty="0" smtClean="0"/>
          </a:p>
          <a:p>
            <a:r>
              <a:rPr lang="ru-RU" dirty="0"/>
              <a:t>Он объединяет три ключевых компонента для моделирования данных:</a:t>
            </a:r>
          </a:p>
          <a:p>
            <a:r>
              <a:rPr lang="ru-RU" dirty="0"/>
              <a:t>Авторегрессия (AR) — связывает текущее значение с его прошлыми значениями с помощью уравнения регрессии.</a:t>
            </a:r>
          </a:p>
          <a:p>
            <a:r>
              <a:rPr lang="ru-RU" dirty="0"/>
              <a:t>Дифференцирование (I) — включает в себя дифференцирование данных временного ряда, чтобы сделать его стационарным, гарантируя, что среднее значение и дисперсия остаются постоянными с течением времени.</a:t>
            </a:r>
          </a:p>
          <a:p>
            <a:r>
              <a:rPr lang="ru-RU" dirty="0"/>
              <a:t>Скользящее среднее (MA) — использует зависимость между наблюдением и остаточной ошибкой из модели скользящего среднего, применяемой к запаздывающим наблюдениям.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Описание выбранного </a:t>
            </a:r>
            <a:br>
              <a:rPr lang="ru-RU" dirty="0" smtClean="0">
                <a:latin typeface="+mn-lt"/>
              </a:rPr>
            </a:br>
            <a:r>
              <a:rPr lang="ru-RU" dirty="0" smtClean="0">
                <a:latin typeface="+mn-lt"/>
              </a:rPr>
              <a:t>предиктивного алгоритма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3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для управления кадрами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819" y="1016000"/>
            <a:ext cx="9996363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982" y="1016000"/>
            <a:ext cx="9986036" cy="516096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для управления кадрами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47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обработки</a:t>
            </a:r>
            <a:br>
              <a:rPr lang="ru-RU" dirty="0" smtClean="0"/>
            </a:br>
            <a:r>
              <a:rPr lang="ru-RU" dirty="0" smtClean="0"/>
              <a:t>непредвиденных обстоятельств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264" y="1016000"/>
            <a:ext cx="10027472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1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Прогнозирование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941" y="1016000"/>
            <a:ext cx="10022119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557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7425</TotalTime>
  <Words>162</Words>
  <Application>Microsoft Office PowerPoint</Application>
  <PresentationFormat>Широкоэкранный</PresentationFormat>
  <Paragraphs>59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Amatic SC</vt:lpstr>
      <vt:lpstr>Arial</vt:lpstr>
      <vt:lpstr>Calibri</vt:lpstr>
      <vt:lpstr>Montserrat</vt:lpstr>
      <vt:lpstr>Wingdings</vt:lpstr>
      <vt:lpstr>Для Академия инноваторов 16_9</vt:lpstr>
      <vt:lpstr>u1z1</vt:lpstr>
      <vt:lpstr>КОМАНДА «u1z1»</vt:lpstr>
      <vt:lpstr>Выбор предиктивного алгоритма</vt:lpstr>
      <vt:lpstr>Динамика погрешности  предиктивных алгоритмов</vt:lpstr>
      <vt:lpstr>Описание выбранного  предиктивного алгоритма</vt:lpstr>
      <vt:lpstr>Интерфейс для управления кадрами</vt:lpstr>
      <vt:lpstr>Интерфейс для управления кадрами</vt:lpstr>
      <vt:lpstr>Интерфейс обработки непредвиденных обстоятельств</vt:lpstr>
      <vt:lpstr>Прогнозирование</vt:lpstr>
      <vt:lpstr>Интерфейс врача</vt:lpstr>
      <vt:lpstr>Экспорт из системы</vt:lpstr>
      <vt:lpstr>Критерии оценки. Ожидаемый эффект.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Gaknas</cp:lastModifiedBy>
  <cp:revision>88</cp:revision>
  <dcterms:created xsi:type="dcterms:W3CDTF">2023-05-15T07:36:23Z</dcterms:created>
  <dcterms:modified xsi:type="dcterms:W3CDTF">2024-06-16T19:30:48Z</dcterms:modified>
</cp:coreProperties>
</file>